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75" r:id="rId3"/>
    <p:sldId id="276" r:id="rId4"/>
    <p:sldId id="286" r:id="rId5"/>
    <p:sldId id="291" r:id="rId6"/>
    <p:sldId id="292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1" r:id="rId15"/>
    <p:sldId id="302" r:id="rId16"/>
    <p:sldId id="303" r:id="rId17"/>
    <p:sldId id="271" r:id="rId18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92" autoAdjust="0"/>
    <p:restoredTop sz="94626"/>
  </p:normalViewPr>
  <p:slideViewPr>
    <p:cSldViewPr snapToGrid="0">
      <p:cViewPr varScale="1">
        <p:scale>
          <a:sx n="103" d="100"/>
          <a:sy n="103" d="100"/>
        </p:scale>
        <p:origin x="8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8/10/relationships/authors" Target="authors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58B9E520-E069-0742-BD97-ED28BB08EC53}" type="datetimeFigureOut">
              <a:rPr lang="en-GB" smtClean="0"/>
              <a:t>11/07/2025</a:t>
            </a:fld>
            <a:endParaRPr lang="en-GB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07B964BE-1CD1-1943-8CAA-B6D417321F15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61F85F30-A497-F84E-BC49-B57AB2B760AA}" type="datetimeFigureOut">
              <a:rPr lang="en-GB" smtClean="0"/>
              <a:t>11/07/2025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8D7D3E5B-4BED-B24C-9674-6B6454D0456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0533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8D7D3E5B-4BED-B24C-9674-6B6454D04561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8297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3320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8D7D3E5B-4BED-B24C-9674-6B6454D04561}" type="slidenum">
              <a:rPr lang="en-GB" smtClean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n-GB" sz="2400" cap="all" spc="300" baseline="0"/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lang="en-GB" sz="4500" cap="all" baseline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n-GB" sz="3600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en-GB" sz="3600" cap="all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GB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en-GB"/>
              <a:t>Second level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en-GB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GB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en-GB"/>
              <a:t>Second level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en-GB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n-GB" sz="3600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n-GB" sz="16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lang="en-GB"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n-GB" sz="16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lang="en-GB" sz="1600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lang="en-GB" sz="1400" b="0" i="0">
                <a:latin typeface="+mn-lt"/>
              </a:defRPr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lang="en-GB" sz="3600" baseline="0">
                <a:latin typeface="+mj-lt"/>
              </a:defRPr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>
                <a:solidFill>
                  <a:schemeClr val="tx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/>
          <a:lstStyle>
            <a:lvl1pPr>
              <a:defRPr lang="en-GB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lang="en-GB"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lang="en-GB"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lang="en-GB"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lang="en-GB" sz="3600" cap="all" baseline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2000" cap="all" baseline="0"/>
            </a:lvl1pPr>
            <a:lvl2pPr marL="457200" indent="0">
              <a:buNone/>
              <a:defRPr lang="en-GB"/>
            </a:lvl2pPr>
            <a:lvl3pPr marL="914400" indent="0">
              <a:buNone/>
              <a:defRPr lang="en-GB"/>
            </a:lvl3pPr>
            <a:lvl4pPr marL="1371600" indent="0">
              <a:buNone/>
              <a:defRPr lang="en-GB"/>
            </a:lvl4pPr>
            <a:lvl5pPr marL="1828800" indent="0">
              <a:buNone/>
              <a:defRPr lang="en-GB"/>
            </a:lvl5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lang="en-GB"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 lang="en-GB"/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en-GB" sz="1800">
                <a:solidFill>
                  <a:schemeClr val="tx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lang="en-GB" sz="3600" cap="all" baseline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n-GB" sz="2000" cap="all" spc="0" baseline="0"/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n-GB" sz="3600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 lang="en-GB">
                <a:latin typeface="+mn-lt"/>
              </a:defRPr>
            </a:lvl1pPr>
            <a:lvl2pPr>
              <a:defRPr lang="en-GB">
                <a:latin typeface="+mn-lt"/>
              </a:defRPr>
            </a:lvl2pPr>
            <a:lvl3pPr>
              <a:defRPr lang="en-GB">
                <a:latin typeface="+mn-lt"/>
              </a:defRPr>
            </a:lvl3pPr>
            <a:lvl4pPr>
              <a:defRPr lang="en-GB">
                <a:latin typeface="+mn-lt"/>
              </a:defRPr>
            </a:lvl4pPr>
            <a:lvl5pPr>
              <a:defRPr lang="en-GB">
                <a:latin typeface="+mn-lt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lang="en-GB" sz="3600" baseline="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 lang="en-GB">
                <a:latin typeface="+mn-lt"/>
              </a:defRPr>
            </a:lvl1pPr>
            <a:lvl2pPr>
              <a:defRPr lang="en-GB">
                <a:latin typeface="+mn-lt"/>
              </a:defRPr>
            </a:lvl2pPr>
            <a:lvl3pPr>
              <a:defRPr lang="en-GB">
                <a:latin typeface="+mn-lt"/>
              </a:defRPr>
            </a:lvl3pPr>
            <a:lvl4pPr>
              <a:defRPr lang="en-GB">
                <a:latin typeface="+mn-lt"/>
              </a:defRPr>
            </a:lvl4pPr>
            <a:lvl5pPr>
              <a:defRPr lang="en-GB">
                <a:latin typeface="+mn-lt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en-GB" sz="2400" b="1"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 lang="en-GB">
                <a:latin typeface="+mn-lt"/>
              </a:defRPr>
            </a:lvl1pPr>
            <a:lvl2pPr>
              <a:defRPr lang="en-GB">
                <a:latin typeface="+mn-lt"/>
              </a:defRPr>
            </a:lvl2pPr>
            <a:lvl3pPr>
              <a:defRPr lang="en-GB">
                <a:latin typeface="+mn-lt"/>
              </a:defRPr>
            </a:lvl3pPr>
            <a:lvl4pPr>
              <a:defRPr lang="en-GB">
                <a:latin typeface="+mn-lt"/>
              </a:defRPr>
            </a:lvl4pPr>
            <a:lvl5pPr>
              <a:defRPr lang="en-GB">
                <a:latin typeface="+mn-lt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lang="en-GB" sz="2400" b="1">
                <a:latin typeface="+mn-lt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 lang="en-GB">
                <a:latin typeface="+mn-lt"/>
              </a:defRPr>
            </a:lvl1pPr>
            <a:lvl2pPr>
              <a:defRPr lang="en-GB">
                <a:latin typeface="+mn-lt"/>
              </a:defRPr>
            </a:lvl2pPr>
            <a:lvl3pPr>
              <a:defRPr lang="en-GB">
                <a:latin typeface="+mn-lt"/>
              </a:defRPr>
            </a:lvl3pPr>
            <a:lvl4pPr>
              <a:defRPr lang="en-GB">
                <a:latin typeface="+mn-lt"/>
              </a:defRPr>
            </a:lvl4pPr>
            <a:lvl5pPr>
              <a:defRPr lang="en-GB">
                <a:latin typeface="+mn-lt"/>
              </a:defRPr>
            </a:lvl5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n-GB" sz="3600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lang="en-GB" sz="3000" b="0" i="0" spc="0" baseline="0">
                <a:latin typeface="+mn-lt"/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lang="en-GB" sz="1800" b="1" spc="0"/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lang="en-GB" sz="3600" baseline="0"/>
            </a:lvl1pPr>
          </a:lstStyle>
          <a:p>
            <a:pPr rtl="0"/>
            <a:r>
              <a:rPr lang="en-GB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Click icon to add picture</a:t>
            </a:r>
            <a:endParaRPr lang="en-GB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GB"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n-GB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GB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-GB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lang="en-GB"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GB"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lang="en-GB"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n-GB"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n-GB"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n-GB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lang="en-GB"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8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Housing EDA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Marco Kan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3A3F897-64F3-110E-1FF7-5654B8FA7D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1067" y="1213731"/>
            <a:ext cx="6790309" cy="5370352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731B7E2E-225A-D3CE-5AC6-79DEFF68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010" y="273917"/>
            <a:ext cx="4904033" cy="506960"/>
          </a:xfrm>
        </p:spPr>
        <p:txBody>
          <a:bodyPr/>
          <a:lstStyle/>
          <a:p>
            <a:pPr algn="l"/>
            <a:r>
              <a:rPr lang="en-GB" dirty="0"/>
              <a:t>Hypothesis 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D158D8E-9364-2FBA-5FA3-235466DFAA32}"/>
              </a:ext>
            </a:extLst>
          </p:cNvPr>
          <p:cNvSpPr txBox="1"/>
          <p:nvPr/>
        </p:nvSpPr>
        <p:spPr>
          <a:xfrm>
            <a:off x="497421" y="848143"/>
            <a:ext cx="55017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>
                <a:solidFill>
                  <a:srgbClr val="000000"/>
                </a:solidFill>
              </a:rPr>
              <a:t>Areas that are less central have larger houses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60EEE5-5184-BBC5-3843-AD355BF69504}"/>
              </a:ext>
            </a:extLst>
          </p:cNvPr>
          <p:cNvSpPr txBox="1"/>
          <p:nvPr/>
        </p:nvSpPr>
        <p:spPr>
          <a:xfrm>
            <a:off x="368980" y="4911807"/>
            <a:ext cx="1950768" cy="122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700" dirty="0"/>
              <a:t>The centre point coordinates recorded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1B4199-2A98-757C-B973-884ED86DB0E4}"/>
              </a:ext>
            </a:extLst>
          </p:cNvPr>
          <p:cNvSpPr txBox="1"/>
          <p:nvPr/>
        </p:nvSpPr>
        <p:spPr>
          <a:xfrm>
            <a:off x="368980" y="1772504"/>
            <a:ext cx="2361644" cy="2143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b="1" dirty="0"/>
              <a:t>Distance to centre - 3 area bands:</a:t>
            </a:r>
          </a:p>
          <a:p>
            <a:endParaRPr lang="en-GB" sz="1000" dirty="0"/>
          </a:p>
          <a:p>
            <a:pPr>
              <a:lnSpc>
                <a:spcPct val="200000"/>
              </a:lnSpc>
            </a:pPr>
            <a:r>
              <a:rPr lang="en-GB" sz="1600" dirty="0"/>
              <a:t>Urban – 0-15km</a:t>
            </a:r>
          </a:p>
          <a:p>
            <a:pPr>
              <a:lnSpc>
                <a:spcPct val="200000"/>
              </a:lnSpc>
            </a:pPr>
            <a:r>
              <a:rPr lang="en-GB" sz="1600" dirty="0"/>
              <a:t>Suburban – 15-30km</a:t>
            </a:r>
          </a:p>
          <a:p>
            <a:pPr>
              <a:lnSpc>
                <a:spcPct val="200000"/>
              </a:lnSpc>
            </a:pPr>
            <a:r>
              <a:rPr lang="en-GB" sz="1600" dirty="0"/>
              <a:t>Rural – &gt;30km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9A1E72-F192-7F9C-15E5-930D3D78F40D}"/>
              </a:ext>
            </a:extLst>
          </p:cNvPr>
          <p:cNvSpPr txBox="1"/>
          <p:nvPr/>
        </p:nvSpPr>
        <p:spPr>
          <a:xfrm>
            <a:off x="9628650" y="4367424"/>
            <a:ext cx="2363582" cy="1617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700" dirty="0"/>
              <a:t>Table shows suburban houses have on average the largest houses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F724E-E26C-3C73-8AA9-CE7600687C13}"/>
              </a:ext>
            </a:extLst>
          </p:cNvPr>
          <p:cNvSpPr txBox="1"/>
          <p:nvPr/>
        </p:nvSpPr>
        <p:spPr>
          <a:xfrm>
            <a:off x="9628650" y="1636784"/>
            <a:ext cx="2168611" cy="1707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/>
              <a:t>Zip codes of Seattle were considered when dividing areas</a:t>
            </a:r>
          </a:p>
        </p:txBody>
      </p:sp>
    </p:spTree>
    <p:extLst>
      <p:ext uri="{BB962C8B-B14F-4D97-AF65-F5344CB8AC3E}">
        <p14:creationId xmlns:p14="http://schemas.microsoft.com/office/powerpoint/2010/main" val="16238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6CD10F-BC80-2178-5532-EDEDE068A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71" y="1547110"/>
            <a:ext cx="6955257" cy="4513425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2B117B4A-51B8-627B-0CD4-C619FD8FD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94" y="378253"/>
            <a:ext cx="9914698" cy="506960"/>
          </a:xfrm>
        </p:spPr>
        <p:txBody>
          <a:bodyPr/>
          <a:lstStyle/>
          <a:p>
            <a:pPr algn="l"/>
            <a:r>
              <a:rPr lang="en-GB" dirty="0"/>
              <a:t>Hypothesis 3 - Continued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CEDFB9-1887-1997-BA32-F31DA0894820}"/>
              </a:ext>
            </a:extLst>
          </p:cNvPr>
          <p:cNvSpPr txBox="1"/>
          <p:nvPr/>
        </p:nvSpPr>
        <p:spPr>
          <a:xfrm>
            <a:off x="7463479" y="1295444"/>
            <a:ext cx="439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Scatterplot: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004483-E414-DD2C-0829-C1C280488FFA}"/>
              </a:ext>
            </a:extLst>
          </p:cNvPr>
          <p:cNvSpPr txBox="1"/>
          <p:nvPr/>
        </p:nvSpPr>
        <p:spPr>
          <a:xfrm>
            <a:off x="7713704" y="1956337"/>
            <a:ext cx="3898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No relationship between the house size and the distance from centre. </a:t>
            </a:r>
          </a:p>
          <a:p>
            <a:endParaRPr lang="en-GB" dirty="0"/>
          </a:p>
          <a:p>
            <a:r>
              <a:rPr lang="en-GB" dirty="0"/>
              <a:t>Being further out doesn’t mean the houses are significantly larger.</a:t>
            </a:r>
          </a:p>
          <a:p>
            <a:endParaRPr lang="en-GB" dirty="0"/>
          </a:p>
          <a:p>
            <a:r>
              <a:rPr lang="en-GB" dirty="0"/>
              <a:t>In fact, largest houses are in the suburban areas.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37119D-68B0-3CE6-F1D5-A7788C7C9A97}"/>
              </a:ext>
            </a:extLst>
          </p:cNvPr>
          <p:cNvSpPr txBox="1"/>
          <p:nvPr/>
        </p:nvSpPr>
        <p:spPr>
          <a:xfrm>
            <a:off x="7617937" y="4793115"/>
            <a:ext cx="32868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/>
              <a:t>Pearson’s Correlation:</a:t>
            </a:r>
          </a:p>
          <a:p>
            <a:endParaRPr lang="en-GB" sz="800" dirty="0"/>
          </a:p>
          <a:p>
            <a:r>
              <a:rPr lang="en-GB" dirty="0"/>
              <a:t>24% - very weak correlation</a:t>
            </a:r>
          </a:p>
        </p:txBody>
      </p:sp>
    </p:spTree>
    <p:extLst>
      <p:ext uri="{BB962C8B-B14F-4D97-AF65-F5344CB8AC3E}">
        <p14:creationId xmlns:p14="http://schemas.microsoft.com/office/powerpoint/2010/main" val="1527176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artoon of a person holding a phone&#10;&#10;AI-generated content may be incorrect.">
            <a:extLst>
              <a:ext uri="{FF2B5EF4-FFF2-40B4-BE49-F238E27FC236}">
                <a16:creationId xmlns:a16="http://schemas.microsoft.com/office/drawing/2014/main" id="{9F45AE9E-B012-D7F9-93AF-F774A2D9F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81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58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17BD9-8A03-2007-FD96-2A0A707B5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465" y="421604"/>
            <a:ext cx="10506416" cy="457767"/>
          </a:xfrm>
        </p:spPr>
        <p:txBody>
          <a:bodyPr/>
          <a:lstStyle/>
          <a:p>
            <a:r>
              <a:rPr lang="en-GB" sz="3200" dirty="0"/>
              <a:t>Lively CENTRAL NEIGHBOURHOOD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64323-374D-C482-C543-56AD8C097FF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1CD3E3-01DF-B8D9-3CCC-E78CEBF66E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GB" smtClean="0"/>
              <a:pPr rtl="0"/>
              <a:t>13</a:t>
            </a:fld>
            <a:endParaRPr lang="en-GB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C4DBE8EC-9737-22A0-80DE-4CB1BE3C123A}"/>
              </a:ext>
            </a:extLst>
          </p:cNvPr>
          <p:cNvSpPr/>
          <p:nvPr/>
        </p:nvSpPr>
        <p:spPr>
          <a:xfrm>
            <a:off x="4800598" y="3429000"/>
            <a:ext cx="1526060" cy="159328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1B0EE47-F007-621F-A8FC-819412F240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5071" y="1041172"/>
            <a:ext cx="5569810" cy="54879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5B0F63-D482-E628-26B0-0BFCBDBBEF28}"/>
              </a:ext>
            </a:extLst>
          </p:cNvPr>
          <p:cNvSpPr txBox="1"/>
          <p:nvPr/>
        </p:nvSpPr>
        <p:spPr>
          <a:xfrm>
            <a:off x="433433" y="1112586"/>
            <a:ext cx="3718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Bar, Restaurants, Activities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549190-DB1E-D6B4-3725-4F18EFF19452}"/>
              </a:ext>
            </a:extLst>
          </p:cNvPr>
          <p:cNvSpPr txBox="1"/>
          <p:nvPr/>
        </p:nvSpPr>
        <p:spPr>
          <a:xfrm>
            <a:off x="255364" y="1585274"/>
            <a:ext cx="4207998" cy="452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/>
              <a:t>Filter the search using the zip codes within this central area:</a:t>
            </a:r>
          </a:p>
          <a:p>
            <a:pPr>
              <a:lnSpc>
                <a:spcPct val="150000"/>
              </a:lnSpc>
            </a:pPr>
            <a:endParaRPr lang="en-GB" sz="1000" dirty="0"/>
          </a:p>
          <a:p>
            <a:pPr>
              <a:lnSpc>
                <a:spcPct val="150000"/>
              </a:lnSpc>
            </a:pPr>
            <a:r>
              <a:rPr lang="en-GB" dirty="0"/>
              <a:t>- Ballard / Shilshole</a:t>
            </a:r>
          </a:p>
          <a:p>
            <a:pPr>
              <a:lnSpc>
                <a:spcPct val="150000"/>
              </a:lnSpc>
            </a:pPr>
            <a:r>
              <a:rPr lang="en-GB" dirty="0"/>
              <a:t>- Fremont / Wallingford / Green Lake</a:t>
            </a:r>
          </a:p>
          <a:p>
            <a:pPr>
              <a:lnSpc>
                <a:spcPct val="150000"/>
              </a:lnSpc>
            </a:pPr>
            <a:r>
              <a:rPr lang="en-GB" dirty="0"/>
              <a:t>- Central District / Madison Valley</a:t>
            </a:r>
          </a:p>
          <a:p>
            <a:pPr>
              <a:lnSpc>
                <a:spcPct val="150000"/>
              </a:lnSpc>
            </a:pPr>
            <a:r>
              <a:rPr lang="en-GB" dirty="0"/>
              <a:t>- Capitol Hill / Eastlake</a:t>
            </a:r>
          </a:p>
          <a:p>
            <a:pPr>
              <a:lnSpc>
                <a:spcPct val="150000"/>
              </a:lnSpc>
            </a:pPr>
            <a:r>
              <a:rPr lang="en-GB" dirty="0"/>
              <a:t>- UW District / Laurelhurst</a:t>
            </a:r>
          </a:p>
          <a:p>
            <a:pPr>
              <a:lnSpc>
                <a:spcPct val="150000"/>
              </a:lnSpc>
            </a:pPr>
            <a:r>
              <a:rPr lang="en-GB" dirty="0"/>
              <a:t>- Queen Anne</a:t>
            </a:r>
          </a:p>
          <a:p>
            <a:pPr>
              <a:lnSpc>
                <a:spcPct val="150000"/>
              </a:lnSpc>
            </a:pPr>
            <a:r>
              <a:rPr lang="en-GB" dirty="0"/>
              <a:t>- South Lake Union</a:t>
            </a:r>
          </a:p>
          <a:p>
            <a:pPr>
              <a:lnSpc>
                <a:spcPct val="150000"/>
              </a:lnSpc>
            </a:pPr>
            <a:r>
              <a:rPr lang="en-GB" dirty="0"/>
              <a:t>- Madison Park / Washington Park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3EC773-CFE2-6845-2207-8D44052707DD}"/>
              </a:ext>
            </a:extLst>
          </p:cNvPr>
          <p:cNvSpPr txBox="1"/>
          <p:nvPr/>
        </p:nvSpPr>
        <p:spPr>
          <a:xfrm>
            <a:off x="489946" y="6159740"/>
            <a:ext cx="36054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Narrows search to </a:t>
            </a:r>
            <a:r>
              <a:rPr lang="en-GB" b="1" dirty="0"/>
              <a:t>2,008</a:t>
            </a:r>
            <a:r>
              <a:rPr lang="en-GB" dirty="0"/>
              <a:t> houses</a:t>
            </a:r>
          </a:p>
        </p:txBody>
      </p:sp>
    </p:spTree>
    <p:extLst>
      <p:ext uri="{BB962C8B-B14F-4D97-AF65-F5344CB8AC3E}">
        <p14:creationId xmlns:p14="http://schemas.microsoft.com/office/powerpoint/2010/main" val="4172174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F9675D-BDB2-8B35-A254-01DF36A7FB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81CCCF-1F58-3F23-59C5-0839B4DA4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6015" y="1736990"/>
            <a:ext cx="2676473" cy="374898"/>
          </a:xfrm>
        </p:spPr>
        <p:txBody>
          <a:bodyPr/>
          <a:lstStyle/>
          <a:p>
            <a:r>
              <a:rPr lang="en-GB" dirty="0"/>
              <a:t>Original Dataset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00287-54C4-DB44-2A41-78FA0E7351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8427" y="1736990"/>
            <a:ext cx="2689654" cy="374898"/>
          </a:xfrm>
        </p:spPr>
        <p:txBody>
          <a:bodyPr/>
          <a:lstStyle/>
          <a:p>
            <a:r>
              <a:rPr lang="en-GB" dirty="0"/>
              <a:t>Sample Data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1B687C5-5894-CDD6-37E0-052D5DFB1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880" y="226644"/>
            <a:ext cx="10122632" cy="564188"/>
          </a:xfrm>
        </p:spPr>
        <p:txBody>
          <a:bodyPr/>
          <a:lstStyle/>
          <a:p>
            <a:r>
              <a:rPr lang="en-GB" sz="3200" dirty="0"/>
              <a:t>Sample</a:t>
            </a:r>
            <a:r>
              <a:rPr lang="en-GB" dirty="0"/>
              <a:t> Data - Price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43A4244-E950-9F67-9A1E-BE2858C78E2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en-GB" dirty="0"/>
              <a:t>Sample Data - Price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8EDC453-2DF8-054E-2471-D76A5791BD3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GB" smtClean="0"/>
              <a:pPr rtl="0"/>
              <a:t>14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AC2634-4275-1866-853D-7DE273162282}"/>
              </a:ext>
            </a:extLst>
          </p:cNvPr>
          <p:cNvSpPr txBox="1"/>
          <p:nvPr/>
        </p:nvSpPr>
        <p:spPr>
          <a:xfrm>
            <a:off x="710514" y="827411"/>
            <a:ext cx="10261998" cy="738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- Once again, </a:t>
            </a:r>
            <a:r>
              <a:rPr lang="en-GB" b="1" dirty="0"/>
              <a:t>Price </a:t>
            </a:r>
            <a:r>
              <a:rPr lang="en-GB" dirty="0"/>
              <a:t>data was not evenly distributed within these </a:t>
            </a:r>
            <a:r>
              <a:rPr lang="en-GB" dirty="0" err="1"/>
              <a:t>zipcodes</a:t>
            </a:r>
            <a:endParaRPr lang="en-GB" dirty="0"/>
          </a:p>
          <a:p>
            <a:pPr>
              <a:lnSpc>
                <a:spcPct val="150000"/>
              </a:lnSpc>
            </a:pPr>
            <a:r>
              <a:rPr lang="en-GB" dirty="0"/>
              <a:t> - Around 200 houses were creating this unbalance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C632FAE-8A57-65D9-B5CE-84AB941D2422}"/>
              </a:ext>
            </a:extLst>
          </p:cNvPr>
          <p:cNvSpPr txBox="1"/>
          <p:nvPr/>
        </p:nvSpPr>
        <p:spPr>
          <a:xfrm>
            <a:off x="710514" y="5845923"/>
            <a:ext cx="1026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 the sample data we kept </a:t>
            </a:r>
            <a:r>
              <a:rPr lang="en-GB" b="1" dirty="0"/>
              <a:t>91%</a:t>
            </a:r>
            <a:r>
              <a:rPr lang="en-GB" dirty="0"/>
              <a:t> of the original dataset – Narrows search to </a:t>
            </a:r>
            <a:r>
              <a:rPr lang="en-GB" b="1" dirty="0"/>
              <a:t>1,837</a:t>
            </a:r>
            <a:r>
              <a:rPr lang="en-GB" dirty="0"/>
              <a:t> houses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D5299195-2C58-2C09-1368-49C75E13347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73006" y="2279613"/>
            <a:ext cx="5157787" cy="3487999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CFBF3FE-781C-BE53-879C-E81A0204900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879552" y="2271024"/>
            <a:ext cx="5183188" cy="3505177"/>
          </a:xfrm>
        </p:spPr>
      </p:pic>
    </p:spTree>
    <p:extLst>
      <p:ext uri="{BB962C8B-B14F-4D97-AF65-F5344CB8AC3E}">
        <p14:creationId xmlns:p14="http://schemas.microsoft.com/office/powerpoint/2010/main" val="2289185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25E430-9D8D-A981-BEDD-5369474F09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85C155-FB6A-0A06-7EB2-502926BF52A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GB" smtClean="0"/>
              <a:pPr rtl="0"/>
              <a:t>15</a:t>
            </a:fld>
            <a:endParaRPr lang="en-GB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9097BF-4874-1A8F-783D-668DFB177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395" y="415426"/>
            <a:ext cx="10866822" cy="457767"/>
          </a:xfrm>
        </p:spPr>
        <p:txBody>
          <a:bodyPr/>
          <a:lstStyle/>
          <a:p>
            <a:r>
              <a:rPr lang="en-GB" sz="2800" dirty="0"/>
              <a:t>Middle Price Range of lively area</a:t>
            </a:r>
            <a:endParaRPr lang="en-GB" sz="2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958F23-32FA-B8A9-23A1-671951D7D1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896" y="1065203"/>
            <a:ext cx="6771504" cy="37003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70C51F2-4D62-868D-508B-BF76B208901D}"/>
              </a:ext>
            </a:extLst>
          </p:cNvPr>
          <p:cNvSpPr txBox="1"/>
          <p:nvPr/>
        </p:nvSpPr>
        <p:spPr>
          <a:xfrm>
            <a:off x="4607246" y="4957525"/>
            <a:ext cx="65941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Results show that Fremont and Central District has the price range closest to the median of </a:t>
            </a:r>
            <a:r>
              <a:rPr lang="en-GB" b="1" dirty="0"/>
              <a:t>$595,000</a:t>
            </a:r>
          </a:p>
          <a:p>
            <a:endParaRPr lang="en-GB" b="1" dirty="0"/>
          </a:p>
          <a:p>
            <a:r>
              <a:rPr lang="en-GB" dirty="0"/>
              <a:t>Narrows search to </a:t>
            </a:r>
            <a:r>
              <a:rPr lang="en-GB" b="1" dirty="0"/>
              <a:t>869</a:t>
            </a:r>
            <a:r>
              <a:rPr lang="en-GB" dirty="0"/>
              <a:t> houses</a:t>
            </a:r>
            <a:endParaRPr lang="en-GB" b="1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908E4CCA-82C6-0B04-E582-ADDC38700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302306"/>
              </p:ext>
            </p:extLst>
          </p:nvPr>
        </p:nvGraphicFramePr>
        <p:xfrm>
          <a:off x="501395" y="1065203"/>
          <a:ext cx="3666116" cy="50663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9000">
                  <a:extLst>
                    <a:ext uri="{9D8B030D-6E8A-4147-A177-3AD203B41FA5}">
                      <a16:colId xmlns:a16="http://schemas.microsoft.com/office/drawing/2014/main" val="159389455"/>
                    </a:ext>
                  </a:extLst>
                </a:gridCol>
                <a:gridCol w="1937116">
                  <a:extLst>
                    <a:ext uri="{9D8B030D-6E8A-4147-A177-3AD203B41FA5}">
                      <a16:colId xmlns:a16="http://schemas.microsoft.com/office/drawing/2014/main" val="1621533795"/>
                    </a:ext>
                  </a:extLst>
                </a:gridCol>
              </a:tblGrid>
              <a:tr h="619206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tx1"/>
                          </a:solidFill>
                          <a:latin typeface="+mn-lt"/>
                        </a:rPr>
                        <a:t>Area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tx1"/>
                          </a:solidFill>
                          <a:latin typeface="+mn-lt"/>
                        </a:rPr>
                        <a:t>Average Price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75138"/>
                  </a:ext>
                </a:extLst>
              </a:tr>
              <a:tr h="55199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Ballard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$558,899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22461919"/>
                  </a:ext>
                </a:extLst>
              </a:tr>
              <a:tr h="58094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accent4"/>
                          </a:solidFill>
                          <a:latin typeface="+mn-lt"/>
                        </a:rPr>
                        <a:t>Fremont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accent4"/>
                          </a:solidFill>
                          <a:latin typeface="+mn-lt"/>
                        </a:rPr>
                        <a:t>$569,754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6668507"/>
                  </a:ext>
                </a:extLst>
              </a:tr>
              <a:tr h="574946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accent4"/>
                          </a:solidFill>
                          <a:latin typeface="+mn-lt"/>
                        </a:rPr>
                        <a:t>Central District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1" i="0" dirty="0">
                          <a:solidFill>
                            <a:schemeClr val="accent4"/>
                          </a:solidFill>
                          <a:latin typeface="+mn-lt"/>
                        </a:rPr>
                        <a:t>$580,152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1959286"/>
                  </a:ext>
                </a:extLst>
              </a:tr>
              <a:tr h="531340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rgbClr val="000000"/>
                          </a:solidFill>
                          <a:latin typeface="+mn-lt"/>
                        </a:rPr>
                        <a:t>UW District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rgbClr val="000000"/>
                          </a:solidFill>
                          <a:latin typeface="+mn-lt"/>
                        </a:rPr>
                        <a:t>$671,308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0538465"/>
                  </a:ext>
                </a:extLst>
              </a:tr>
              <a:tr h="55199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Capitol Hill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$707,213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6291311"/>
                  </a:ext>
                </a:extLst>
              </a:tr>
              <a:tr h="55199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Queen Anne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$708,382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1686326"/>
                  </a:ext>
                </a:extLst>
              </a:tr>
              <a:tr h="55199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SLU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$717,316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2602263"/>
                  </a:ext>
                </a:extLst>
              </a:tr>
              <a:tr h="55199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Madison Park</a:t>
                      </a: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algn="ctr" rtl="0"/>
                      <a:r>
                        <a:rPr lang="en-GB" sz="1600" b="0" i="0" dirty="0">
                          <a:solidFill>
                            <a:schemeClr val="tx1"/>
                          </a:solidFill>
                          <a:latin typeface="+mn-lt"/>
                        </a:rPr>
                        <a:t>$765,073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1307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81292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7C5B2A-F987-82F6-FB36-60676A76BA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04D8C-4085-A392-26F1-D7DEE376B5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GB" smtClean="0"/>
              <a:pPr rtl="0"/>
              <a:t>16</a:t>
            </a:fld>
            <a:endParaRPr lang="en-GB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FF4D66C-93CC-1516-0C6D-786FEDEC1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6681" y="406009"/>
            <a:ext cx="5955010" cy="457767"/>
          </a:xfrm>
        </p:spPr>
        <p:txBody>
          <a:bodyPr/>
          <a:lstStyle/>
          <a:p>
            <a:r>
              <a:rPr lang="en-GB" sz="2800" dirty="0"/>
              <a:t>Buy Within a year</a:t>
            </a:r>
            <a:endParaRPr lang="en-GB" sz="2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B0127B-8870-1EC7-CF32-3401AC7BCBEE}"/>
              </a:ext>
            </a:extLst>
          </p:cNvPr>
          <p:cNvSpPr txBox="1"/>
          <p:nvPr/>
        </p:nvSpPr>
        <p:spPr>
          <a:xfrm>
            <a:off x="8548269" y="1525093"/>
            <a:ext cx="283050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Within these 2 neighbourhoods, between 2014-2015, May is the time most houses are sold and January is the least. This shows it could be a seasonal cause.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F251283-B9F6-D218-F7F2-4C067E6D16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521" y="1211704"/>
            <a:ext cx="7803956" cy="507936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AB8892D-08A7-D1C7-8D04-01A50D64942A}"/>
              </a:ext>
            </a:extLst>
          </p:cNvPr>
          <p:cNvSpPr txBox="1"/>
          <p:nvPr/>
        </p:nvSpPr>
        <p:spPr>
          <a:xfrm>
            <a:off x="8520076" y="634892"/>
            <a:ext cx="2886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On average, 72 houses are sold each month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4E3EF5-A1F8-8A1F-4FCC-57C141CFFCCE}"/>
              </a:ext>
            </a:extLst>
          </p:cNvPr>
          <p:cNvSpPr txBox="1"/>
          <p:nvPr/>
        </p:nvSpPr>
        <p:spPr>
          <a:xfrm>
            <a:off x="8548269" y="4146806"/>
            <a:ext cx="2618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 Nicoles requirements, it is best to buy in the districts </a:t>
            </a:r>
            <a:r>
              <a:rPr lang="en-GB" b="1" dirty="0">
                <a:solidFill>
                  <a:srgbClr val="000000"/>
                </a:solidFill>
              </a:rPr>
              <a:t>Fremont</a:t>
            </a:r>
            <a:r>
              <a:rPr lang="en-GB" b="1" dirty="0">
                <a:solidFill>
                  <a:schemeClr val="accent4"/>
                </a:solidFill>
              </a:rPr>
              <a:t> </a:t>
            </a:r>
            <a:r>
              <a:rPr lang="en-GB" dirty="0">
                <a:solidFill>
                  <a:srgbClr val="000000"/>
                </a:solidFill>
              </a:rPr>
              <a:t>a</a:t>
            </a:r>
            <a:r>
              <a:rPr lang="en-GB" dirty="0"/>
              <a:t>nd </a:t>
            </a:r>
            <a:r>
              <a:rPr lang="en-GB" b="1" dirty="0">
                <a:solidFill>
                  <a:srgbClr val="000000"/>
                </a:solidFill>
              </a:rPr>
              <a:t>Central District </a:t>
            </a:r>
            <a:r>
              <a:rPr lang="en-GB" dirty="0">
                <a:solidFill>
                  <a:srgbClr val="000000"/>
                </a:solidFill>
              </a:rPr>
              <a:t>with a budget of </a:t>
            </a:r>
            <a:r>
              <a:rPr lang="en-GB" b="1" dirty="0">
                <a:solidFill>
                  <a:srgbClr val="000000"/>
                </a:solidFill>
              </a:rPr>
              <a:t>$595,000 </a:t>
            </a:r>
            <a:r>
              <a:rPr lang="en-GB" dirty="0">
                <a:solidFill>
                  <a:srgbClr val="000000"/>
                </a:solidFill>
              </a:rPr>
              <a:t>in May</a:t>
            </a:r>
            <a:r>
              <a:rPr lang="en-GB" b="1" dirty="0">
                <a:solidFill>
                  <a:schemeClr val="accent4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458436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THANK YOU for listening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Marco Kan</a:t>
            </a:r>
          </a:p>
          <a:p>
            <a:pPr rtl="0"/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 rtl="0"/>
              <a:t>17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2" y="654638"/>
            <a:ext cx="4834517" cy="889958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AGENDA</a:t>
            </a:r>
          </a:p>
        </p:txBody>
      </p:sp>
      <p:pic>
        <p:nvPicPr>
          <p:cNvPr id="9" name="Picture Placeholder 11" descr="Close-up of skyscrapers">
            <a:extLst>
              <a:ext uri="{FF2B5EF4-FFF2-40B4-BE49-F238E27FC236}">
                <a16:creationId xmlns:a16="http://schemas.microsoft.com/office/drawing/2014/main" id="{F1C48F23-8E0F-4719-8886-4A20421AAB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1884406"/>
            <a:ext cx="4834517" cy="43189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INTRODUCTION </a:t>
            </a:r>
          </a:p>
          <a:p>
            <a:pPr rtl="0"/>
            <a:r>
              <a:rPr lang="en-GB" dirty="0"/>
              <a:t>Hypothesis 1</a:t>
            </a:r>
          </a:p>
          <a:p>
            <a:pPr rtl="0"/>
            <a:r>
              <a:rPr lang="en-GB" dirty="0"/>
              <a:t>Hypothesis 2 </a:t>
            </a:r>
          </a:p>
          <a:p>
            <a:pPr rtl="0"/>
            <a:r>
              <a:rPr lang="en-GB" dirty="0"/>
              <a:t>Hypothesis 3</a:t>
            </a:r>
          </a:p>
          <a:p>
            <a:pPr rtl="0"/>
            <a:r>
              <a:rPr lang="en-GB" dirty="0"/>
              <a:t>Client Case Study – Nicole</a:t>
            </a:r>
          </a:p>
          <a:p>
            <a:pPr rtl="0"/>
            <a:endParaRPr lang="en-GB" dirty="0"/>
          </a:p>
          <a:p>
            <a:pPr rtl="0"/>
            <a:endParaRPr lang="en-GB" dirty="0"/>
          </a:p>
          <a:p>
            <a:pPr rtl="0"/>
            <a:endParaRPr lang="en-GB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GB"/>
            </a:defPPr>
          </a:lstStyle>
          <a:p>
            <a:pPr algn="ctr" rtl="0"/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4" y="884982"/>
            <a:ext cx="5015897" cy="659614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 err="1">
                <a:solidFill>
                  <a:srgbClr val="000000"/>
                </a:solidFill>
              </a:rPr>
              <a:t>INTROduction</a:t>
            </a:r>
            <a:endParaRPr lang="en-GB" dirty="0">
              <a:solidFill>
                <a:srgbClr val="000000"/>
              </a:solidFill>
            </a:endParaRPr>
          </a:p>
        </p:txBody>
      </p:sp>
      <p:pic>
        <p:nvPicPr>
          <p:cNvPr id="15" name="Picture Placeholder 14" descr="White modern architecture">
            <a:extLst>
              <a:ext uri="{FF2B5EF4-FFF2-40B4-BE49-F238E27FC236}">
                <a16:creationId xmlns:a16="http://schemas.microsoft.com/office/drawing/2014/main" id="{6D77A1A7-7876-7DF9-AF3A-C47588011CB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6400" y="1006345"/>
            <a:ext cx="4517037" cy="4807509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sz="2400" dirty="0"/>
              <a:t>I will present </a:t>
            </a:r>
            <a:r>
              <a:rPr lang="en-GB" sz="2400" b="1" dirty="0"/>
              <a:t>3 Hypothesis </a:t>
            </a:r>
            <a:r>
              <a:rPr lang="en-GB" sz="2400" dirty="0"/>
              <a:t>for the Housing Data in Kings County, Seattle Washington in America and present my finding. This will be followed by a </a:t>
            </a:r>
            <a:r>
              <a:rPr lang="en-GB" sz="2400" b="1" dirty="0"/>
              <a:t>client</a:t>
            </a:r>
            <a:r>
              <a:rPr lang="en-GB" sz="2400" dirty="0"/>
              <a:t> </a:t>
            </a:r>
            <a:r>
              <a:rPr lang="en-GB" sz="2400" b="1" dirty="0"/>
              <a:t>case study</a:t>
            </a:r>
            <a:r>
              <a:rPr lang="en-GB" sz="2400" dirty="0"/>
              <a:t>, Nicole, to help her find a suitable house based on her requirements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09A01C0A-2BB6-49E7-91A3-DCB9F9F59583}" type="slidenum">
              <a:rPr lang="en-GB" smtClean="0"/>
              <a:pPr rtl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5040" y="938016"/>
            <a:ext cx="4354571" cy="649827"/>
          </a:xfrm>
        </p:spPr>
        <p:txBody>
          <a:bodyPr rtlCol="0"/>
          <a:lstStyle>
            <a:defPPr>
              <a:defRPr lang="en-GB"/>
            </a:defPPr>
          </a:lstStyle>
          <a:p>
            <a:r>
              <a:rPr lang="en-GB" dirty="0"/>
              <a:t>Hypothesis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FEB87DF-2ECB-DAD6-167A-D35F68088BD4}"/>
              </a:ext>
            </a:extLst>
          </p:cNvPr>
          <p:cNvSpPr txBox="1">
            <a:spLocks/>
          </p:cNvSpPr>
          <p:nvPr/>
        </p:nvSpPr>
        <p:spPr>
          <a:xfrm>
            <a:off x="5815041" y="3518276"/>
            <a:ext cx="5860515" cy="1085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28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000" b="1" dirty="0">
                <a:solidFill>
                  <a:srgbClr val="000000"/>
                </a:solidFill>
              </a:rPr>
              <a:t>Hypothesis</a:t>
            </a:r>
            <a:r>
              <a:rPr lang="en-GB" sz="1600" b="1" dirty="0">
                <a:solidFill>
                  <a:srgbClr val="000000"/>
                </a:solidFill>
              </a:rPr>
              <a:t> 2:</a:t>
            </a:r>
          </a:p>
          <a:p>
            <a:r>
              <a:rPr lang="en-GB" sz="1600" dirty="0">
                <a:solidFill>
                  <a:srgbClr val="000000"/>
                </a:solidFill>
              </a:rPr>
              <a:t>The condition of the house depends on the year it </a:t>
            </a:r>
            <a:r>
              <a:rPr lang="en-GB" sz="1800" dirty="0">
                <a:solidFill>
                  <a:srgbClr val="000000"/>
                </a:solidFill>
              </a:rPr>
              <a:t>was</a:t>
            </a:r>
            <a:r>
              <a:rPr lang="en-GB" sz="1600" dirty="0">
                <a:solidFill>
                  <a:srgbClr val="000000"/>
                </a:solidFill>
              </a:rPr>
              <a:t> built</a:t>
            </a:r>
          </a:p>
        </p:txBody>
      </p:sp>
      <p:sp>
        <p:nvSpPr>
          <p:cNvPr id="9" name="Subtitle 5">
            <a:extLst>
              <a:ext uri="{FF2B5EF4-FFF2-40B4-BE49-F238E27FC236}">
                <a16:creationId xmlns:a16="http://schemas.microsoft.com/office/drawing/2014/main" id="{B75DA849-66EB-7A1F-0D56-030F21B74AF3}"/>
              </a:ext>
            </a:extLst>
          </p:cNvPr>
          <p:cNvSpPr txBox="1">
            <a:spLocks/>
          </p:cNvSpPr>
          <p:nvPr/>
        </p:nvSpPr>
        <p:spPr>
          <a:xfrm>
            <a:off x="5815040" y="4966076"/>
            <a:ext cx="5860515" cy="10850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ts val="28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>
                <a:solidFill>
                  <a:srgbClr val="000000"/>
                </a:solidFill>
              </a:rPr>
              <a:t>Hypothesis 3:</a:t>
            </a:r>
          </a:p>
          <a:p>
            <a:r>
              <a:rPr lang="en-GB" dirty="0">
                <a:solidFill>
                  <a:srgbClr val="000000"/>
                </a:solidFill>
              </a:rPr>
              <a:t>Areas that are less central have larger houses</a:t>
            </a:r>
          </a:p>
        </p:txBody>
      </p:sp>
      <p:sp>
        <p:nvSpPr>
          <p:cNvPr id="12" name="Subtitle 5">
            <a:extLst>
              <a:ext uri="{FF2B5EF4-FFF2-40B4-BE49-F238E27FC236}">
                <a16:creationId xmlns:a16="http://schemas.microsoft.com/office/drawing/2014/main" id="{5DB41B1A-F44F-46B8-0877-E7F03E3C4579}"/>
              </a:ext>
            </a:extLst>
          </p:cNvPr>
          <p:cNvSpPr txBox="1">
            <a:spLocks/>
          </p:cNvSpPr>
          <p:nvPr/>
        </p:nvSpPr>
        <p:spPr>
          <a:xfrm>
            <a:off x="5815040" y="2070476"/>
            <a:ext cx="5860515" cy="10850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ts val="2800"/>
              </a:lnSpc>
              <a:spcBef>
                <a:spcPts val="1000"/>
              </a:spcBef>
              <a:buClr>
                <a:schemeClr val="accent2"/>
              </a:buClr>
              <a:buFont typeface="Wingdings 2" panose="05020102010507070707" pitchFamily="18" charset="2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ts val="2800"/>
              </a:lnSpc>
              <a:spcBef>
                <a:spcPts val="500"/>
              </a:spcBef>
              <a:buClr>
                <a:schemeClr val="accent2"/>
              </a:buClr>
              <a:buFont typeface="Wingdings 2" panose="05020102010507070707" pitchFamily="18" charset="2"/>
              <a:buChar char="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900" b="1" dirty="0">
                <a:solidFill>
                  <a:srgbClr val="000000"/>
                </a:solidFill>
              </a:rPr>
              <a:t>Hypothesis 1:</a:t>
            </a:r>
          </a:p>
          <a:p>
            <a:r>
              <a:rPr lang="en-GB" sz="1900" dirty="0">
                <a:solidFill>
                  <a:srgbClr val="000000"/>
                </a:solidFill>
              </a:rPr>
              <a:t>Higher grade houses usually mean larger houses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B4562F-FDC7-DACC-5295-A32A06A7A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6015" y="1736990"/>
            <a:ext cx="2676473" cy="374898"/>
          </a:xfrm>
        </p:spPr>
        <p:txBody>
          <a:bodyPr/>
          <a:lstStyle/>
          <a:p>
            <a:r>
              <a:rPr lang="en-GB" dirty="0"/>
              <a:t>Original Dataset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9DAC7F94-035D-294F-862D-CF2352B773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6149" y="2316259"/>
            <a:ext cx="5157788" cy="3380976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1633B9-7841-2D05-1F3D-CABEADD665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88427" y="1736990"/>
            <a:ext cx="2689654" cy="374898"/>
          </a:xfrm>
        </p:spPr>
        <p:txBody>
          <a:bodyPr/>
          <a:lstStyle/>
          <a:p>
            <a:r>
              <a:rPr lang="en-GB" dirty="0"/>
              <a:t>Sample Data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85A0F91-6286-ACE3-1BEB-F3408A56F00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718562" y="2276564"/>
            <a:ext cx="5183187" cy="3460366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E51B94F1-8A70-9C6E-AEA8-2FC7BB3F4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880" y="226644"/>
            <a:ext cx="10122632" cy="564188"/>
          </a:xfrm>
        </p:spPr>
        <p:txBody>
          <a:bodyPr/>
          <a:lstStyle/>
          <a:p>
            <a:r>
              <a:rPr lang="en-GB" sz="3200" dirty="0"/>
              <a:t>Sample</a:t>
            </a:r>
            <a:r>
              <a:rPr lang="en-GB" dirty="0"/>
              <a:t> Data – House size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8570DD2-AA69-688C-729C-BA9F12DF50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rtl="0"/>
            <a:r>
              <a:rPr lang="en-GB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A1DD14B-585A-E30E-255D-5051E9D2F6B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rtl="0"/>
            <a:fld id="{09A01C0A-2BB6-49E7-91A3-DCB9F9F59583}" type="slidenum">
              <a:rPr lang="en-GB" smtClean="0"/>
              <a:pPr rtl="0"/>
              <a:t>5</a:t>
            </a:fld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E25-D24B-9811-D091-70F1E6DD364A}"/>
              </a:ext>
            </a:extLst>
          </p:cNvPr>
          <p:cNvSpPr txBox="1"/>
          <p:nvPr/>
        </p:nvSpPr>
        <p:spPr>
          <a:xfrm>
            <a:off x="710514" y="827411"/>
            <a:ext cx="10261998" cy="738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 - The </a:t>
            </a:r>
            <a:r>
              <a:rPr lang="en-GB" b="1" dirty="0"/>
              <a:t>House Size</a:t>
            </a:r>
            <a:r>
              <a:rPr lang="en-GB" dirty="0"/>
              <a:t> data were not evenly distributed with and would heavily change the results </a:t>
            </a:r>
          </a:p>
          <a:p>
            <a:pPr>
              <a:lnSpc>
                <a:spcPct val="150000"/>
              </a:lnSpc>
            </a:pPr>
            <a:r>
              <a:rPr lang="en-GB" dirty="0"/>
              <a:t> - Sample data was taken to reduce extreme values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1A91EAC-A2D1-E1CB-4409-10564D54434D}"/>
              </a:ext>
            </a:extLst>
          </p:cNvPr>
          <p:cNvSpPr txBox="1"/>
          <p:nvPr/>
        </p:nvSpPr>
        <p:spPr>
          <a:xfrm>
            <a:off x="710514" y="5845923"/>
            <a:ext cx="102619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With the sample data we kept </a:t>
            </a:r>
            <a:r>
              <a:rPr lang="en-GB" b="1" dirty="0"/>
              <a:t>96%</a:t>
            </a:r>
            <a:r>
              <a:rPr lang="en-GB" dirty="0"/>
              <a:t> of the original dataset</a:t>
            </a:r>
          </a:p>
        </p:txBody>
      </p:sp>
    </p:spTree>
    <p:extLst>
      <p:ext uri="{BB962C8B-B14F-4D97-AF65-F5344CB8AC3E}">
        <p14:creationId xmlns:p14="http://schemas.microsoft.com/office/powerpoint/2010/main" val="36891592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9CA4749-ECCC-D577-D898-400BBDE5A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0265" y="1851781"/>
            <a:ext cx="6700200" cy="4473146"/>
          </a:xfr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88FC74B5-DBAB-F537-0E40-4F669220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010" y="440037"/>
            <a:ext cx="10122632" cy="506960"/>
          </a:xfrm>
        </p:spPr>
        <p:txBody>
          <a:bodyPr/>
          <a:lstStyle/>
          <a:p>
            <a:pPr algn="l"/>
            <a:r>
              <a:rPr lang="en-GB" dirty="0"/>
              <a:t>Hypothesis 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4EF09F-3836-4BBF-95C7-99C35B2FC6DE}"/>
              </a:ext>
            </a:extLst>
          </p:cNvPr>
          <p:cNvSpPr txBox="1"/>
          <p:nvPr/>
        </p:nvSpPr>
        <p:spPr>
          <a:xfrm>
            <a:off x="7105134" y="440037"/>
            <a:ext cx="439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Kings County House Grading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1B3B7D8-DA86-DEB0-4BB2-A6B645732689}"/>
              </a:ext>
            </a:extLst>
          </p:cNvPr>
          <p:cNvSpPr txBox="1"/>
          <p:nvPr/>
        </p:nvSpPr>
        <p:spPr>
          <a:xfrm>
            <a:off x="7426412" y="782777"/>
            <a:ext cx="4454610" cy="564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GB" dirty="0"/>
              <a:t>3 = Below building standards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17EBC82-A791-74F7-58B6-21DB15B21891}"/>
              </a:ext>
            </a:extLst>
          </p:cNvPr>
          <p:cNvSpPr txBox="1"/>
          <p:nvPr/>
        </p:nvSpPr>
        <p:spPr>
          <a:xfrm>
            <a:off x="454173" y="1030057"/>
            <a:ext cx="6232385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100" i="1" dirty="0">
                <a:solidFill>
                  <a:srgbClr val="000000"/>
                </a:solidFill>
              </a:rPr>
              <a:t>Higher grade houses usually mean larger houses</a:t>
            </a:r>
            <a:endParaRPr lang="en-GB" sz="2100" dirty="0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775AFEF4-F601-E7D1-05E3-CC9D2A3833C4}"/>
              </a:ext>
            </a:extLst>
          </p:cNvPr>
          <p:cNvSpPr/>
          <p:nvPr/>
        </p:nvSpPr>
        <p:spPr>
          <a:xfrm>
            <a:off x="8958648" y="1450177"/>
            <a:ext cx="222422" cy="321276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8A3331-2658-97E6-417A-EC8CD1BE2927}"/>
              </a:ext>
            </a:extLst>
          </p:cNvPr>
          <p:cNvSpPr txBox="1"/>
          <p:nvPr/>
        </p:nvSpPr>
        <p:spPr>
          <a:xfrm>
            <a:off x="7426412" y="1833247"/>
            <a:ext cx="4454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13 = Custom Luxury houses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CC5330-CEF7-5386-5ABD-E6272B568039}"/>
              </a:ext>
            </a:extLst>
          </p:cNvPr>
          <p:cNvSpPr txBox="1"/>
          <p:nvPr/>
        </p:nvSpPr>
        <p:spPr>
          <a:xfrm>
            <a:off x="7105134" y="2488031"/>
            <a:ext cx="439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Boxplot: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8D7ED2-DB2B-7F8B-F2A3-2CA5DBA7D8BC}"/>
              </a:ext>
            </a:extLst>
          </p:cNvPr>
          <p:cNvSpPr txBox="1"/>
          <p:nvPr/>
        </p:nvSpPr>
        <p:spPr>
          <a:xfrm>
            <a:off x="7531444" y="3099499"/>
            <a:ext cx="40777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Positive correlation between the average house size &amp; grading</a:t>
            </a:r>
          </a:p>
          <a:p>
            <a:endParaRPr lang="en-GB" dirty="0"/>
          </a:p>
          <a:p>
            <a:r>
              <a:rPr lang="en-GB" dirty="0"/>
              <a:t>The bigger the house, the better the grading</a:t>
            </a:r>
          </a:p>
          <a:p>
            <a:endParaRPr lang="en-GB" dirty="0"/>
          </a:p>
          <a:p>
            <a:r>
              <a:rPr lang="en-GB" dirty="0"/>
              <a:t>The average house sizes are graded around 7-8</a:t>
            </a:r>
          </a:p>
        </p:txBody>
      </p:sp>
    </p:spTree>
    <p:extLst>
      <p:ext uri="{BB962C8B-B14F-4D97-AF65-F5344CB8AC3E}">
        <p14:creationId xmlns:p14="http://schemas.microsoft.com/office/powerpoint/2010/main" val="658242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5294523-435A-8ACE-EE42-C2A4EFE95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589" y="1253495"/>
            <a:ext cx="7624119" cy="5062410"/>
          </a:xfrm>
          <a:prstGeom prst="rect">
            <a:avLst/>
          </a:prstGeom>
        </p:spPr>
      </p:pic>
      <p:sp>
        <p:nvSpPr>
          <p:cNvPr id="7" name="Title 8">
            <a:extLst>
              <a:ext uri="{FF2B5EF4-FFF2-40B4-BE49-F238E27FC236}">
                <a16:creationId xmlns:a16="http://schemas.microsoft.com/office/drawing/2014/main" id="{38924489-9E31-A868-79D7-6486036FD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545" y="365896"/>
            <a:ext cx="10122632" cy="506960"/>
          </a:xfrm>
        </p:spPr>
        <p:txBody>
          <a:bodyPr/>
          <a:lstStyle/>
          <a:p>
            <a:pPr algn="l"/>
            <a:r>
              <a:rPr lang="en-GB" sz="3200" dirty="0"/>
              <a:t>Hypothesis 1 - continued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A0060A-9427-5FB6-0A2D-05813126A124}"/>
              </a:ext>
            </a:extLst>
          </p:cNvPr>
          <p:cNvSpPr txBox="1"/>
          <p:nvPr/>
        </p:nvSpPr>
        <p:spPr>
          <a:xfrm>
            <a:off x="598708" y="1176857"/>
            <a:ext cx="2611997" cy="17075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/>
              <a:t>Split grading into: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/>
              <a:t>Low Grade (3-5)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/>
              <a:t>Medium Grade (6-9)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/>
              <a:t>High Grade (10-13)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04691E-AEF5-1010-379D-DA57C262B504}"/>
              </a:ext>
            </a:extLst>
          </p:cNvPr>
          <p:cNvSpPr txBox="1"/>
          <p:nvPr/>
        </p:nvSpPr>
        <p:spPr>
          <a:xfrm>
            <a:off x="588545" y="5007342"/>
            <a:ext cx="27645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Pearson’s Correlation:</a:t>
            </a:r>
          </a:p>
          <a:p>
            <a:endParaRPr lang="en-GB" sz="800" dirty="0"/>
          </a:p>
          <a:p>
            <a:r>
              <a:rPr lang="en-GB" dirty="0"/>
              <a:t>76% - strong correlation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BE500A2-F313-F0EE-7920-CC7CF232358C}"/>
              </a:ext>
            </a:extLst>
          </p:cNvPr>
          <p:cNvSpPr txBox="1"/>
          <p:nvPr/>
        </p:nvSpPr>
        <p:spPr>
          <a:xfrm>
            <a:off x="588545" y="3188442"/>
            <a:ext cx="3161731" cy="1292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Each average house size of category each category increases steadily</a:t>
            </a:r>
          </a:p>
        </p:txBody>
      </p:sp>
    </p:spTree>
    <p:extLst>
      <p:ext uri="{BB962C8B-B14F-4D97-AF65-F5344CB8AC3E}">
        <p14:creationId xmlns:p14="http://schemas.microsoft.com/office/powerpoint/2010/main" val="1313605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8">
            <a:extLst>
              <a:ext uri="{FF2B5EF4-FFF2-40B4-BE49-F238E27FC236}">
                <a16:creationId xmlns:a16="http://schemas.microsoft.com/office/drawing/2014/main" id="{12DE366D-1919-5B56-73F7-8DE8BA84E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010" y="440037"/>
            <a:ext cx="4904033" cy="506960"/>
          </a:xfrm>
        </p:spPr>
        <p:txBody>
          <a:bodyPr/>
          <a:lstStyle/>
          <a:p>
            <a:pPr algn="l"/>
            <a:r>
              <a:rPr lang="en-GB" dirty="0"/>
              <a:t>Hypothesis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770B9C-C05C-1EEC-9900-36DC7E8F4E82}"/>
              </a:ext>
            </a:extLst>
          </p:cNvPr>
          <p:cNvSpPr txBox="1"/>
          <p:nvPr/>
        </p:nvSpPr>
        <p:spPr>
          <a:xfrm>
            <a:off x="458432" y="982558"/>
            <a:ext cx="71452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i="1" dirty="0">
                <a:solidFill>
                  <a:srgbClr val="000000"/>
                </a:solidFill>
              </a:rPr>
              <a:t>The condition of the house depends on the year it was built</a:t>
            </a:r>
            <a:endParaRPr lang="en-GB" sz="2100" i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197C58-4BF5-5E60-04C0-7103651B6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687" y="2557075"/>
            <a:ext cx="2954253" cy="280792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09A625A-141B-0F66-98B6-0D5EE84FE1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432" y="2957611"/>
            <a:ext cx="1146028" cy="162313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5D63A68-EAB5-6E0F-5DF8-E36516E706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167" y="2173750"/>
            <a:ext cx="2744365" cy="213967"/>
          </a:xfrm>
          <a:prstGeom prst="rect">
            <a:avLst/>
          </a:prstGeom>
        </p:spPr>
      </p:pic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913EBF4A-0227-47EC-4DEB-9E8C265F41C6}"/>
              </a:ext>
            </a:extLst>
          </p:cNvPr>
          <p:cNvSpPr txBox="1">
            <a:spLocks/>
          </p:cNvSpPr>
          <p:nvPr/>
        </p:nvSpPr>
        <p:spPr>
          <a:xfrm>
            <a:off x="3536648" y="1552026"/>
            <a:ext cx="4803130" cy="37489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lang="en-GB" sz="2000" b="0" i="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n-GB"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n-GB"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n-GB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lang="en-GB"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Distribution of House age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225E903-3B22-B817-F16F-73C99842789F}"/>
              </a:ext>
            </a:extLst>
          </p:cNvPr>
          <p:cNvSpPr txBox="1"/>
          <p:nvPr/>
        </p:nvSpPr>
        <p:spPr>
          <a:xfrm>
            <a:off x="941167" y="5810484"/>
            <a:ext cx="9065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The data is NOT evenly distributed – </a:t>
            </a:r>
            <a:r>
              <a:rPr lang="en-GB" b="1" dirty="0"/>
              <a:t>67% </a:t>
            </a:r>
            <a:r>
              <a:rPr lang="en-GB" dirty="0"/>
              <a:t>of the houses are between 20-80 years old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ABFF5E0-CD15-5B4B-6D08-1B747BC89B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2325" y="2232380"/>
            <a:ext cx="5921178" cy="3194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140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A8C2082-D297-B204-5733-DC9CEE8E7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728" y="1549871"/>
            <a:ext cx="6362131" cy="4302448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821624BE-ED79-FCDE-48AA-37859AC27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010" y="440037"/>
            <a:ext cx="9914698" cy="506960"/>
          </a:xfrm>
        </p:spPr>
        <p:txBody>
          <a:bodyPr/>
          <a:lstStyle/>
          <a:p>
            <a:pPr algn="l"/>
            <a:r>
              <a:rPr lang="en-GB" dirty="0"/>
              <a:t>Hypothesis 2 - Continued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A115E1-03CE-976E-4066-CFA2603B76BD}"/>
              </a:ext>
            </a:extLst>
          </p:cNvPr>
          <p:cNvSpPr txBox="1"/>
          <p:nvPr/>
        </p:nvSpPr>
        <p:spPr>
          <a:xfrm>
            <a:off x="7185452" y="2098336"/>
            <a:ext cx="43990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/>
              <a:t>Bar Chart: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48EFD5-0864-7C65-8D25-51F6364046AD}"/>
              </a:ext>
            </a:extLst>
          </p:cNvPr>
          <p:cNvSpPr txBox="1"/>
          <p:nvPr/>
        </p:nvSpPr>
        <p:spPr>
          <a:xfrm>
            <a:off x="7435677" y="2573878"/>
            <a:ext cx="3898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There is no positive relationship between the age of the house and its condition</a:t>
            </a:r>
          </a:p>
          <a:p>
            <a:endParaRPr lang="en-GB" dirty="0"/>
          </a:p>
          <a:p>
            <a:r>
              <a:rPr lang="en-GB" dirty="0"/>
              <a:t>- Old houses doesn’t mean they are in bad condition.</a:t>
            </a:r>
          </a:p>
          <a:p>
            <a:r>
              <a:rPr lang="en-GB" dirty="0"/>
              <a:t>- New houses has an average condition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BC9F1CD-9488-F756-022C-69DB0A819790}"/>
              </a:ext>
            </a:extLst>
          </p:cNvPr>
          <p:cNvSpPr txBox="1"/>
          <p:nvPr/>
        </p:nvSpPr>
        <p:spPr>
          <a:xfrm>
            <a:off x="7424612" y="1185499"/>
            <a:ext cx="3640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House Condition is rated from 1-5 with 1 being the worst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FB472B-EC16-D3BD-BC82-70762A8C58C0}"/>
              </a:ext>
            </a:extLst>
          </p:cNvPr>
          <p:cNvSpPr txBox="1"/>
          <p:nvPr/>
        </p:nvSpPr>
        <p:spPr>
          <a:xfrm>
            <a:off x="7185452" y="5223586"/>
            <a:ext cx="28730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Spearman’s Correlation:</a:t>
            </a:r>
          </a:p>
          <a:p>
            <a:endParaRPr lang="en-GB" sz="800" dirty="0"/>
          </a:p>
          <a:p>
            <a:r>
              <a:rPr lang="en-GB" dirty="0"/>
              <a:t>39% - weak correlation</a:t>
            </a:r>
          </a:p>
        </p:txBody>
      </p:sp>
    </p:spTree>
    <p:extLst>
      <p:ext uri="{BB962C8B-B14F-4D97-AF65-F5344CB8AC3E}">
        <p14:creationId xmlns:p14="http://schemas.microsoft.com/office/powerpoint/2010/main" val="299263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448_TF56051434_Win32" id="{12A760A7-C67B-47C7-8BFB-2B0C12B77C26}" vid="{E461B9CA-250B-4966-8524-E5AF703A4AA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201</TotalTime>
  <Words>711</Words>
  <Application>Microsoft Office PowerPoint</Application>
  <PresentationFormat>Widescreen</PresentationFormat>
  <Paragraphs>144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Avenir Next LT Pro</vt:lpstr>
      <vt:lpstr>Calibri</vt:lpstr>
      <vt:lpstr>Office Theme</vt:lpstr>
      <vt:lpstr>Housing EDA</vt:lpstr>
      <vt:lpstr>AGENDA</vt:lpstr>
      <vt:lpstr>INTROduction</vt:lpstr>
      <vt:lpstr>Hypothesis</vt:lpstr>
      <vt:lpstr>Sample Data – House size</vt:lpstr>
      <vt:lpstr>Hypothesis 1</vt:lpstr>
      <vt:lpstr>Hypothesis 1 - continued</vt:lpstr>
      <vt:lpstr>Hypothesis 2</vt:lpstr>
      <vt:lpstr>Hypothesis 2 - Continued</vt:lpstr>
      <vt:lpstr>Hypothesis 3</vt:lpstr>
      <vt:lpstr>Hypothesis 3 - Continued</vt:lpstr>
      <vt:lpstr>PowerPoint Presentation</vt:lpstr>
      <vt:lpstr>Lively CENTRAL NEIGHBOURHOOD</vt:lpstr>
      <vt:lpstr>Sample Data - Price</vt:lpstr>
      <vt:lpstr>Middle Price Range of lively area</vt:lpstr>
      <vt:lpstr>Buy Within a year</vt:lpstr>
      <vt:lpstr>THANK YOU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Marco Kan</dc:creator>
  <cp:lastModifiedBy>Marco Kan</cp:lastModifiedBy>
  <cp:revision>30</cp:revision>
  <dcterms:created xsi:type="dcterms:W3CDTF">2025-07-11T09:31:58Z</dcterms:created>
  <dcterms:modified xsi:type="dcterms:W3CDTF">2025-07-11T12:53:55Z</dcterms:modified>
</cp:coreProperties>
</file>